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266" r:id="rId6"/>
    <p:sldId id="261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262" r:id="rId47"/>
    <p:sldId id="309" r:id="rId48"/>
    <p:sldId id="263" r:id="rId49"/>
    <p:sldId id="308" r:id="rId50"/>
    <p:sldId id="310" r:id="rId51"/>
    <p:sldId id="265" r:id="rId52"/>
    <p:sldId id="311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>
      <p:cViewPr varScale="1">
        <p:scale>
          <a:sx n="120" d="100"/>
          <a:sy n="120" d="100"/>
        </p:scale>
        <p:origin x="14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FA7DB-C048-47BA-91D8-A785A35B9C47}" type="datetimeFigureOut">
              <a:rPr lang="en-US" smtClean="0"/>
              <a:pPr/>
              <a:t>12/18/23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1E0EE-0045-48B5-9915-60FD38A9E7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1E0EE-0045-48B5-9915-60FD38A9E74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8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A5216-BB4E-4ABC-970B-D5CCAF6D94DD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4E7E-2B5C-495B-8F8C-D70CAD028A2D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D2E1-F621-4D4D-A244-1ABE363098E1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A51BD-B6C5-43E3-AC66-7158B05FEC5D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84DB-835C-495D-884A-DAA788A95E42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9ED23-0B03-446C-8F88-DCD1E39A7EEF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83A8-ED07-428E-A2A3-DEEF28B83342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A3AF9-67C0-441E-8480-1C08520EAA57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79E66-A4D9-4211-8241-8DE469807BE6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90ACA-495D-4EE6-B581-CC188B8318E3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C5D15-D71B-48AE-B62E-E470B23CE658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C898-A770-4670-9AAA-D1C716A92642}" type="datetime1">
              <a:rPr lang="en-US" smtClean="0"/>
              <a:pPr/>
              <a:t>12/18/23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FE371-8602-434E-A03A-183DD7E4EE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csrc.nist.gov/publications/detail/nistir/8105/fina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Emerging Trends in Quantum Computing And Cryptography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Rohan C</a:t>
            </a:r>
          </a:p>
          <a:p>
            <a:r>
              <a:rPr lang="en-US" dirty="0"/>
              <a:t>Lightning Talk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D3185-4912-4C6E-997B-5AEC4970BC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52400"/>
            <a:ext cx="3600000" cy="10009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Classical Bits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5879C1-B457-633B-7147-D0440092A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100" y="1600200"/>
            <a:ext cx="3713799" cy="4525963"/>
          </a:xfrm>
        </p:spPr>
      </p:pic>
    </p:spTree>
    <p:extLst>
      <p:ext uri="{BB962C8B-B14F-4D97-AF65-F5344CB8AC3E}">
        <p14:creationId xmlns:p14="http://schemas.microsoft.com/office/powerpoint/2010/main" val="222066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Quantum Bits - Qubits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Content Placeholder 6" descr="A purple ball with white text&#10;&#10;Description automatically generated">
            <a:extLst>
              <a:ext uri="{FF2B5EF4-FFF2-40B4-BE49-F238E27FC236}">
                <a16:creationId xmlns:a16="http://schemas.microsoft.com/office/drawing/2014/main" id="{CF92F3EF-A970-F86E-96AA-3BF4B94B0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64" y="1600200"/>
            <a:ext cx="4326471" cy="4525963"/>
          </a:xfrm>
        </p:spPr>
      </p:pic>
    </p:spTree>
    <p:extLst>
      <p:ext uri="{BB962C8B-B14F-4D97-AF65-F5344CB8AC3E}">
        <p14:creationId xmlns:p14="http://schemas.microsoft.com/office/powerpoint/2010/main" val="225707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Superposition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Content Placeholder 7" descr="A red balls with white text&#10;&#10;Description automatically generated">
            <a:extLst>
              <a:ext uri="{FF2B5EF4-FFF2-40B4-BE49-F238E27FC236}">
                <a16:creationId xmlns:a16="http://schemas.microsoft.com/office/drawing/2014/main" id="{64E41641-33C7-56AC-4CA0-5E0630E1C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6" y="1600200"/>
            <a:ext cx="7643268" cy="4525963"/>
          </a:xfrm>
        </p:spPr>
      </p:pic>
    </p:spTree>
    <p:extLst>
      <p:ext uri="{BB962C8B-B14F-4D97-AF65-F5344CB8AC3E}">
        <p14:creationId xmlns:p14="http://schemas.microsoft.com/office/powerpoint/2010/main" val="374784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Superposition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Content Placeholder 11" descr="A pair of balls with numbers and equations&#10;&#10;Description automatically generated">
            <a:extLst>
              <a:ext uri="{FF2B5EF4-FFF2-40B4-BE49-F238E27FC236}">
                <a16:creationId xmlns:a16="http://schemas.microsoft.com/office/drawing/2014/main" id="{596DAACA-F534-CF43-E791-83426A7EE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2478"/>
            <a:ext cx="8229600" cy="3921407"/>
          </a:xfrm>
        </p:spPr>
      </p:pic>
    </p:spTree>
    <p:extLst>
      <p:ext uri="{BB962C8B-B14F-4D97-AF65-F5344CB8AC3E}">
        <p14:creationId xmlns:p14="http://schemas.microsoft.com/office/powerpoint/2010/main" val="2723947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Superposition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Content Placeholder 6" descr="A black background with a black border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2FA7406E-3F73-3660-DC02-DC1EDEA5D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9085"/>
          <a:stretch/>
        </p:blipFill>
        <p:spPr>
          <a:xfrm>
            <a:off x="738243" y="1676400"/>
            <a:ext cx="7809502" cy="4191000"/>
          </a:xfrm>
        </p:spPr>
      </p:pic>
    </p:spTree>
    <p:extLst>
      <p:ext uri="{BB962C8B-B14F-4D97-AF65-F5344CB8AC3E}">
        <p14:creationId xmlns:p14="http://schemas.microsoft.com/office/powerpoint/2010/main" val="157166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B844584-6A6D-8E98-A40A-D57FD37AA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46" y="1600200"/>
            <a:ext cx="7166108" cy="4525963"/>
          </a:xfrm>
        </p:spPr>
      </p:pic>
    </p:spTree>
    <p:extLst>
      <p:ext uri="{BB962C8B-B14F-4D97-AF65-F5344CB8AC3E}">
        <p14:creationId xmlns:p14="http://schemas.microsoft.com/office/powerpoint/2010/main" val="1234312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Content Placeholder 6" descr="A blue rectangular with white text&#10;&#10;Description automatically generated">
            <a:extLst>
              <a:ext uri="{FF2B5EF4-FFF2-40B4-BE49-F238E27FC236}">
                <a16:creationId xmlns:a16="http://schemas.microsoft.com/office/drawing/2014/main" id="{20946D4A-BA84-4593-7512-B508719E2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47088"/>
            <a:ext cx="8229600" cy="2432187"/>
          </a:xfrm>
        </p:spPr>
      </p:pic>
    </p:spTree>
    <p:extLst>
      <p:ext uri="{BB962C8B-B14F-4D97-AF65-F5344CB8AC3E}">
        <p14:creationId xmlns:p14="http://schemas.microsoft.com/office/powerpoint/2010/main" val="4268885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Shor’s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" name="Content Placeholder 11" descr="A collage of a person in a suit&#10;&#10;Description automatically generated">
            <a:extLst>
              <a:ext uri="{FF2B5EF4-FFF2-40B4-BE49-F238E27FC236}">
                <a16:creationId xmlns:a16="http://schemas.microsoft.com/office/drawing/2014/main" id="{ED0B2A4F-8085-C757-13FE-A64E6ED3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3" y="1600200"/>
            <a:ext cx="7503734" cy="4525963"/>
          </a:xfrm>
        </p:spPr>
      </p:pic>
    </p:spTree>
    <p:extLst>
      <p:ext uri="{BB962C8B-B14F-4D97-AF65-F5344CB8AC3E}">
        <p14:creationId xmlns:p14="http://schemas.microsoft.com/office/powerpoint/2010/main" val="1252057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Shor’s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Content Placeholder 7" descr="A close-up of a machine&#10;&#10;Description automatically generated">
            <a:extLst>
              <a:ext uri="{FF2B5EF4-FFF2-40B4-BE49-F238E27FC236}">
                <a16:creationId xmlns:a16="http://schemas.microsoft.com/office/drawing/2014/main" id="{172C2DCB-2F5E-FF8C-A626-09F4E695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61050"/>
            <a:ext cx="8229600" cy="3404262"/>
          </a:xfrm>
        </p:spPr>
      </p:pic>
    </p:spTree>
    <p:extLst>
      <p:ext uri="{BB962C8B-B14F-4D97-AF65-F5344CB8AC3E}">
        <p14:creationId xmlns:p14="http://schemas.microsoft.com/office/powerpoint/2010/main" val="272025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Fourier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DD99026-1464-0ABF-0784-B47BEB650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7652"/>
            <a:ext cx="8229600" cy="4311059"/>
          </a:xfrm>
        </p:spPr>
      </p:pic>
    </p:spTree>
    <p:extLst>
      <p:ext uri="{BB962C8B-B14F-4D97-AF65-F5344CB8AC3E}">
        <p14:creationId xmlns:p14="http://schemas.microsoft.com/office/powerpoint/2010/main" val="56542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/>
            <a:r>
              <a:rPr lang="en-US" dirty="0"/>
              <a:t>Existing Motivation</a:t>
            </a:r>
          </a:p>
          <a:p>
            <a:pPr marL="514350" indent="-514350"/>
            <a:r>
              <a:rPr lang="en-US" dirty="0"/>
              <a:t>Cryptography and it’s types</a:t>
            </a:r>
          </a:p>
          <a:p>
            <a:pPr marL="514350" indent="-514350"/>
            <a:r>
              <a:rPr lang="en-US" dirty="0"/>
              <a:t>RSA Encryption</a:t>
            </a:r>
          </a:p>
          <a:p>
            <a:pPr marL="514350" indent="-514350"/>
            <a:r>
              <a:rPr lang="en-US" dirty="0"/>
              <a:t>General Number Field Sieve Algorithm </a:t>
            </a:r>
          </a:p>
          <a:p>
            <a:pPr marL="514350" indent="-514350"/>
            <a:r>
              <a:rPr lang="en-US" dirty="0"/>
              <a:t>Quantum Algorithms</a:t>
            </a:r>
          </a:p>
          <a:p>
            <a:pPr marL="514350" indent="-514350"/>
            <a:r>
              <a:rPr lang="en-US" dirty="0"/>
              <a:t>Conclusion</a:t>
            </a:r>
          </a:p>
          <a:p>
            <a:pPr marL="514350" indent="-514350"/>
            <a:r>
              <a:rPr lang="en-US" dirty="0"/>
              <a:t>Future Work</a:t>
            </a:r>
          </a:p>
          <a:p>
            <a:pPr marL="514350" indent="-514350"/>
            <a:r>
              <a:rPr lang="en-US" dirty="0"/>
              <a:t>References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59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Fourier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Content Placeholder 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1A033519-CD48-D00F-8333-8F23815D8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7" y="1600200"/>
            <a:ext cx="8216165" cy="4525963"/>
          </a:xfrm>
        </p:spPr>
      </p:pic>
    </p:spTree>
    <p:extLst>
      <p:ext uri="{BB962C8B-B14F-4D97-AF65-F5344CB8AC3E}">
        <p14:creationId xmlns:p14="http://schemas.microsoft.com/office/powerpoint/2010/main" val="3068474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 Quantum Fourier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Content Placeholder 6" descr="A graph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D961B2C2-0A9E-0FA3-0F7A-CE9935916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1" y="1600200"/>
            <a:ext cx="7558358" cy="4525963"/>
          </a:xfrm>
        </p:spPr>
      </p:pic>
    </p:spTree>
    <p:extLst>
      <p:ext uri="{BB962C8B-B14F-4D97-AF65-F5344CB8AC3E}">
        <p14:creationId xmlns:p14="http://schemas.microsoft.com/office/powerpoint/2010/main" val="1158243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 Quantum Fourier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Content Placeholder 7" descr="A cube with a light coming out of it&#10;&#10;Description automatically generated">
            <a:extLst>
              <a:ext uri="{FF2B5EF4-FFF2-40B4-BE49-F238E27FC236}">
                <a16:creationId xmlns:a16="http://schemas.microsoft.com/office/drawing/2014/main" id="{9FD19148-ADCC-2A94-F938-B3CC2260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45781"/>
            <a:ext cx="8229600" cy="2834800"/>
          </a:xfrm>
        </p:spPr>
      </p:pic>
    </p:spTree>
    <p:extLst>
      <p:ext uri="{BB962C8B-B14F-4D97-AF65-F5344CB8AC3E}">
        <p14:creationId xmlns:p14="http://schemas.microsoft.com/office/powerpoint/2010/main" val="536758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3FBCE92-A43B-0B87-95FF-10D339681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3" y="1600200"/>
            <a:ext cx="8146733" cy="4525963"/>
          </a:xfrm>
        </p:spPr>
      </p:pic>
    </p:spTree>
    <p:extLst>
      <p:ext uri="{BB962C8B-B14F-4D97-AF65-F5344CB8AC3E}">
        <p14:creationId xmlns:p14="http://schemas.microsoft.com/office/powerpoint/2010/main" val="328167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Content Placeholder 7" descr="A black background with white text and symbols&#10;&#10;Description automatically generated">
            <a:extLst>
              <a:ext uri="{FF2B5EF4-FFF2-40B4-BE49-F238E27FC236}">
                <a16:creationId xmlns:a16="http://schemas.microsoft.com/office/drawing/2014/main" id="{1E3F752F-D1F2-41F2-AFA5-144437AAE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26303"/>
            <a:ext cx="8229600" cy="2473757"/>
          </a:xfrm>
        </p:spPr>
      </p:pic>
    </p:spTree>
    <p:extLst>
      <p:ext uri="{BB962C8B-B14F-4D97-AF65-F5344CB8AC3E}">
        <p14:creationId xmlns:p14="http://schemas.microsoft.com/office/powerpoint/2010/main" val="1536189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Content Placeholder 6" descr="A black and white math symbol&#10;&#10;Description automatically generated">
            <a:extLst>
              <a:ext uri="{FF2B5EF4-FFF2-40B4-BE49-F238E27FC236}">
                <a16:creationId xmlns:a16="http://schemas.microsoft.com/office/drawing/2014/main" id="{2B496437-6AB5-DDD3-2C88-B7CBECE5A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85396"/>
            <a:ext cx="8229600" cy="2755570"/>
          </a:xfrm>
        </p:spPr>
      </p:pic>
    </p:spTree>
    <p:extLst>
      <p:ext uri="{BB962C8B-B14F-4D97-AF65-F5344CB8AC3E}">
        <p14:creationId xmlns:p14="http://schemas.microsoft.com/office/powerpoint/2010/main" val="3555304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Content Placeholder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B86903A-8487-F6E6-727E-6AC2F5BA4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9085"/>
          <a:stretch/>
        </p:blipFill>
        <p:spPr>
          <a:xfrm>
            <a:off x="951230" y="1828799"/>
            <a:ext cx="7241540" cy="3886201"/>
          </a:xfrm>
        </p:spPr>
      </p:pic>
    </p:spTree>
    <p:extLst>
      <p:ext uri="{BB962C8B-B14F-4D97-AF65-F5344CB8AC3E}">
        <p14:creationId xmlns:p14="http://schemas.microsoft.com/office/powerpoint/2010/main" val="1265720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Content Placeholder 6" descr="A screenshot of a math equation&#10;&#10;Description automatically generated">
            <a:extLst>
              <a:ext uri="{FF2B5EF4-FFF2-40B4-BE49-F238E27FC236}">
                <a16:creationId xmlns:a16="http://schemas.microsoft.com/office/drawing/2014/main" id="{FABDC815-61B8-F856-A3AC-899095C78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10" y="1600200"/>
            <a:ext cx="5364979" cy="4525963"/>
          </a:xfrm>
        </p:spPr>
      </p:pic>
    </p:spTree>
    <p:extLst>
      <p:ext uri="{BB962C8B-B14F-4D97-AF65-F5344CB8AC3E}">
        <p14:creationId xmlns:p14="http://schemas.microsoft.com/office/powerpoint/2010/main" val="4153938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8" name="Content Placeholder 7" descr="A screenshot of a math table&#10;&#10;Description automatically generated">
            <a:extLst>
              <a:ext uri="{FF2B5EF4-FFF2-40B4-BE49-F238E27FC236}">
                <a16:creationId xmlns:a16="http://schemas.microsoft.com/office/drawing/2014/main" id="{460F48CF-F1BD-DD51-B584-25B5DB14A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88" y="1600200"/>
            <a:ext cx="6706224" cy="4525963"/>
          </a:xfrm>
        </p:spPr>
      </p:pic>
    </p:spTree>
    <p:extLst>
      <p:ext uri="{BB962C8B-B14F-4D97-AF65-F5344CB8AC3E}">
        <p14:creationId xmlns:p14="http://schemas.microsoft.com/office/powerpoint/2010/main" val="3480914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13A3A1C9-F3CA-35B5-D0C2-8C94F6338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92" y="1600200"/>
            <a:ext cx="7805816" cy="4525963"/>
          </a:xfrm>
        </p:spPr>
      </p:pic>
    </p:spTree>
    <p:extLst>
      <p:ext uri="{BB962C8B-B14F-4D97-AF65-F5344CB8AC3E}">
        <p14:creationId xmlns:p14="http://schemas.microsoft.com/office/powerpoint/2010/main" val="86095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 algn="just"/>
            <a:r>
              <a:rPr lang="en-US" dirty="0"/>
              <a:t>Passwords</a:t>
            </a:r>
          </a:p>
          <a:p>
            <a:pPr marL="514350" indent="-514350" algn="just"/>
            <a:r>
              <a:rPr lang="en-US" dirty="0"/>
              <a:t>Bank Details</a:t>
            </a:r>
          </a:p>
          <a:p>
            <a:pPr marL="514350" indent="-514350" algn="just"/>
            <a:r>
              <a:rPr lang="en-US" dirty="0"/>
              <a:t>Government Intelligence</a:t>
            </a:r>
          </a:p>
          <a:p>
            <a:pPr marL="514350" indent="-514350" algn="just"/>
            <a:r>
              <a:rPr lang="en-US" dirty="0"/>
              <a:t>Social Security</a:t>
            </a:r>
          </a:p>
          <a:p>
            <a:pPr marL="514350" indent="-514350" algn="just"/>
            <a:r>
              <a:rPr lang="en-US" dirty="0"/>
              <a:t>Industrial &amp; Pharmaceutical Research</a:t>
            </a:r>
          </a:p>
          <a:p>
            <a:pPr marL="514350" indent="-514350" algn="just"/>
            <a:endParaRPr lang="en-US" dirty="0"/>
          </a:p>
          <a:p>
            <a:pPr marL="514350" indent="-514350" algn="just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tore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ow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ecrypt 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ater - SNDL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 descr="A blue lock on a circuit board&#10;&#10;Description automatically generated">
            <a:extLst>
              <a:ext uri="{FF2B5EF4-FFF2-40B4-BE49-F238E27FC236}">
                <a16:creationId xmlns:a16="http://schemas.microsoft.com/office/drawing/2014/main" id="{EDC379CD-D359-8AB2-9D69-6EE657B2A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r="21428"/>
          <a:stretch/>
        </p:blipFill>
        <p:spPr>
          <a:xfrm>
            <a:off x="5984838" y="1143000"/>
            <a:ext cx="270373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59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F557AD7-823F-D4A6-A7BE-A2C46E708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0528"/>
            <a:ext cx="8229600" cy="3365307"/>
          </a:xfrm>
        </p:spPr>
      </p:pic>
    </p:spTree>
    <p:extLst>
      <p:ext uri="{BB962C8B-B14F-4D97-AF65-F5344CB8AC3E}">
        <p14:creationId xmlns:p14="http://schemas.microsoft.com/office/powerpoint/2010/main" val="192384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Content Placeholder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4C02B61-32E2-A872-69B4-90F8B00F3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21816"/>
            <a:ext cx="8229600" cy="3682731"/>
          </a:xfrm>
        </p:spPr>
      </p:pic>
    </p:spTree>
    <p:extLst>
      <p:ext uri="{BB962C8B-B14F-4D97-AF65-F5344CB8AC3E}">
        <p14:creationId xmlns:p14="http://schemas.microsoft.com/office/powerpoint/2010/main" val="1649247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2BDA717-9BE8-97CC-3751-F059BED64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3530"/>
            <a:ext cx="8229600" cy="3539303"/>
          </a:xfrm>
        </p:spPr>
      </p:pic>
    </p:spTree>
    <p:extLst>
      <p:ext uri="{BB962C8B-B14F-4D97-AF65-F5344CB8AC3E}">
        <p14:creationId xmlns:p14="http://schemas.microsoft.com/office/powerpoint/2010/main" val="1707128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Content Placeholder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39DEF9D-3840-15B4-336F-D9B71B9CF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9085"/>
          <a:stretch/>
        </p:blipFill>
        <p:spPr>
          <a:xfrm>
            <a:off x="951230" y="1828799"/>
            <a:ext cx="7241540" cy="3886201"/>
          </a:xfrm>
        </p:spPr>
      </p:pic>
    </p:spTree>
    <p:extLst>
      <p:ext uri="{BB962C8B-B14F-4D97-AF65-F5344CB8AC3E}">
        <p14:creationId xmlns:p14="http://schemas.microsoft.com/office/powerpoint/2010/main" val="784447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Content Placeholder 6" descr="A black background with white numbers&#10;&#10;Description automatically generated">
            <a:extLst>
              <a:ext uri="{FF2B5EF4-FFF2-40B4-BE49-F238E27FC236}">
                <a16:creationId xmlns:a16="http://schemas.microsoft.com/office/drawing/2014/main" id="{893AE6DA-C5D0-7AED-5374-9082AA062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9085"/>
          <a:stretch/>
        </p:blipFill>
        <p:spPr>
          <a:xfrm>
            <a:off x="951230" y="1828801"/>
            <a:ext cx="7241540" cy="3886200"/>
          </a:xfrm>
        </p:spPr>
      </p:pic>
    </p:spTree>
    <p:extLst>
      <p:ext uri="{BB962C8B-B14F-4D97-AF65-F5344CB8AC3E}">
        <p14:creationId xmlns:p14="http://schemas.microsoft.com/office/powerpoint/2010/main" val="300553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Content Placeholder 7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F38D6FB2-B838-F0C1-14FC-78B9CCA0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7401"/>
          <a:stretch/>
        </p:blipFill>
        <p:spPr>
          <a:xfrm>
            <a:off x="951230" y="1828801"/>
            <a:ext cx="7241540" cy="3962400"/>
          </a:xfrm>
        </p:spPr>
      </p:pic>
    </p:spTree>
    <p:extLst>
      <p:ext uri="{BB962C8B-B14F-4D97-AF65-F5344CB8AC3E}">
        <p14:creationId xmlns:p14="http://schemas.microsoft.com/office/powerpoint/2010/main" val="2488086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8EB708C-1500-7113-B8D2-F16A986E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4521"/>
            <a:ext cx="8229600" cy="3337320"/>
          </a:xfrm>
        </p:spPr>
      </p:pic>
    </p:spTree>
    <p:extLst>
      <p:ext uri="{BB962C8B-B14F-4D97-AF65-F5344CB8AC3E}">
        <p14:creationId xmlns:p14="http://schemas.microsoft.com/office/powerpoint/2010/main" val="1831544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Content Placeholder 7" descr="A screenshot of a black and white table&#10;&#10;Description automatically generated">
            <a:extLst>
              <a:ext uri="{FF2B5EF4-FFF2-40B4-BE49-F238E27FC236}">
                <a16:creationId xmlns:a16="http://schemas.microsoft.com/office/drawing/2014/main" id="{2B3303AF-A053-258A-0AB5-84CF43DC6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7401"/>
          <a:stretch/>
        </p:blipFill>
        <p:spPr>
          <a:xfrm>
            <a:off x="951230" y="1828801"/>
            <a:ext cx="7241540" cy="3962400"/>
          </a:xfrm>
        </p:spPr>
      </p:pic>
    </p:spTree>
    <p:extLst>
      <p:ext uri="{BB962C8B-B14F-4D97-AF65-F5344CB8AC3E}">
        <p14:creationId xmlns:p14="http://schemas.microsoft.com/office/powerpoint/2010/main" val="110288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Content Placeholder 6" descr="A graph of colored bars&#10;&#10;Description automatically generated with medium confidence">
            <a:extLst>
              <a:ext uri="{FF2B5EF4-FFF2-40B4-BE49-F238E27FC236}">
                <a16:creationId xmlns:a16="http://schemas.microsoft.com/office/drawing/2014/main" id="{343BC35F-A52A-4348-C06F-CB77AC382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987"/>
            <a:ext cx="8229600" cy="3996388"/>
          </a:xfrm>
        </p:spPr>
      </p:pic>
    </p:spTree>
    <p:extLst>
      <p:ext uri="{BB962C8B-B14F-4D97-AF65-F5344CB8AC3E}">
        <p14:creationId xmlns:p14="http://schemas.microsoft.com/office/powerpoint/2010/main" val="1603723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General Number Field Sieve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446272A8-1463-C4BC-E274-BD93369D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9085"/>
          <a:stretch/>
        </p:blipFill>
        <p:spPr>
          <a:xfrm>
            <a:off x="951230" y="1828799"/>
            <a:ext cx="7241540" cy="3886201"/>
          </a:xfrm>
        </p:spPr>
      </p:pic>
    </p:spTree>
    <p:extLst>
      <p:ext uri="{BB962C8B-B14F-4D97-AF65-F5344CB8AC3E}">
        <p14:creationId xmlns:p14="http://schemas.microsoft.com/office/powerpoint/2010/main" val="351016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Symmetric-Key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Content Placeholder 7" descr="A black and white image of two people&#10;&#10;Description automatically generated">
            <a:extLst>
              <a:ext uri="{FF2B5EF4-FFF2-40B4-BE49-F238E27FC236}">
                <a16:creationId xmlns:a16="http://schemas.microsoft.com/office/drawing/2014/main" id="{F57B9094-5F01-914B-8294-7B0249970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9085"/>
          <a:stretch/>
        </p:blipFill>
        <p:spPr>
          <a:xfrm>
            <a:off x="951230" y="1828799"/>
            <a:ext cx="7241540" cy="3886201"/>
          </a:xfrm>
        </p:spPr>
      </p:pic>
    </p:spTree>
    <p:extLst>
      <p:ext uri="{BB962C8B-B14F-4D97-AF65-F5344CB8AC3E}">
        <p14:creationId xmlns:p14="http://schemas.microsoft.com/office/powerpoint/2010/main" val="311845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Content Placeholder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97DA9A8-B415-9C36-C87D-410770DA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8" y="1600200"/>
            <a:ext cx="8153643" cy="4525963"/>
          </a:xfrm>
        </p:spPr>
      </p:pic>
    </p:spTree>
    <p:extLst>
      <p:ext uri="{BB962C8B-B14F-4D97-AF65-F5344CB8AC3E}">
        <p14:creationId xmlns:p14="http://schemas.microsoft.com/office/powerpoint/2010/main" val="2993613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F74BDE-0A20-16E2-3FF8-FD2CD1D4D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35478"/>
            <a:ext cx="8229600" cy="855406"/>
          </a:xfrm>
        </p:spPr>
      </p:pic>
    </p:spTree>
    <p:extLst>
      <p:ext uri="{BB962C8B-B14F-4D97-AF65-F5344CB8AC3E}">
        <p14:creationId xmlns:p14="http://schemas.microsoft.com/office/powerpoint/2010/main" val="42553947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7" name="Content Placeholder 6" descr="A black screen with orange and blue lines&#10;&#10;Description automatically generated">
            <a:extLst>
              <a:ext uri="{FF2B5EF4-FFF2-40B4-BE49-F238E27FC236}">
                <a16:creationId xmlns:a16="http://schemas.microsoft.com/office/drawing/2014/main" id="{0FDD3CAB-39D1-096E-3AE5-5A0A3FBF4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8" y="1600200"/>
            <a:ext cx="7521183" cy="4525963"/>
          </a:xfrm>
        </p:spPr>
      </p:pic>
    </p:spTree>
    <p:extLst>
      <p:ext uri="{BB962C8B-B14F-4D97-AF65-F5344CB8AC3E}">
        <p14:creationId xmlns:p14="http://schemas.microsoft.com/office/powerpoint/2010/main" val="3010296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 Quantum Fourier Transform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" name="Content Placeholder 7" descr="A cube with a light coming out of it&#10;&#10;Description automatically generated">
            <a:extLst>
              <a:ext uri="{FF2B5EF4-FFF2-40B4-BE49-F238E27FC236}">
                <a16:creationId xmlns:a16="http://schemas.microsoft.com/office/drawing/2014/main" id="{9FD19148-ADCC-2A94-F938-B3CC22601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45781"/>
            <a:ext cx="8229600" cy="2834800"/>
          </a:xfrm>
        </p:spPr>
      </p:pic>
    </p:spTree>
    <p:extLst>
      <p:ext uri="{BB962C8B-B14F-4D97-AF65-F5344CB8AC3E}">
        <p14:creationId xmlns:p14="http://schemas.microsoft.com/office/powerpoint/2010/main" val="1190668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Decryption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Content Placeholder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D9C70508-E6F9-060B-7482-FE5F4BD54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0303"/>
            <a:ext cx="8229600" cy="4105756"/>
          </a:xfrm>
        </p:spPr>
      </p:pic>
    </p:spTree>
    <p:extLst>
      <p:ext uri="{BB962C8B-B14F-4D97-AF65-F5344CB8AC3E}">
        <p14:creationId xmlns:p14="http://schemas.microsoft.com/office/powerpoint/2010/main" val="3364742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Decryption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Content Placeholder 7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87734885-920C-2CDD-853B-82EE6F47F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624"/>
            <a:ext cx="8229600" cy="4011115"/>
          </a:xfrm>
        </p:spPr>
      </p:pic>
    </p:spTree>
    <p:extLst>
      <p:ext uri="{BB962C8B-B14F-4D97-AF65-F5344CB8AC3E}">
        <p14:creationId xmlns:p14="http://schemas.microsoft.com/office/powerpoint/2010/main" val="1892662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Quantum-Proofing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/>
            <a:r>
              <a:rPr lang="en-US" dirty="0"/>
              <a:t>National Institute of Standards and Technology (NIST) launches Quantum Safe Algorithms Cryptography Showdown in 2016</a:t>
            </a:r>
          </a:p>
          <a:p>
            <a:pPr marL="514350" indent="-514350" algn="just"/>
            <a:r>
              <a:rPr lang="en-US" dirty="0"/>
              <a:t>82 Submissions Received</a:t>
            </a:r>
          </a:p>
          <a:p>
            <a:pPr marL="514350" indent="-514350" algn="just"/>
            <a:r>
              <a:rPr lang="en-US" dirty="0"/>
              <a:t>Results Announced in 2022</a:t>
            </a:r>
          </a:p>
          <a:p>
            <a:pPr marL="514350" indent="-514350" algn="just"/>
            <a:r>
              <a:rPr lang="en-US" dirty="0"/>
              <a:t>4 Tentatively Accepted</a:t>
            </a:r>
          </a:p>
          <a:p>
            <a:pPr marL="514350" indent="-514350" algn="just"/>
            <a:r>
              <a:rPr lang="en-US" dirty="0"/>
              <a:t>Of which 3 are lattice-based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591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Quantum-Proofing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General Purpose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dirty="0"/>
              <a:t>CRYSTALS-</a:t>
            </a:r>
            <a:r>
              <a:rPr lang="en-US" dirty="0" err="1"/>
              <a:t>Kyber</a:t>
            </a:r>
            <a:endParaRPr lang="en-US" dirty="0"/>
          </a:p>
          <a:p>
            <a:pPr algn="just"/>
            <a:r>
              <a:rPr lang="en-US" dirty="0"/>
              <a:t>Digital Signatures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dirty="0"/>
              <a:t>CRYSTALS-</a:t>
            </a:r>
            <a:r>
              <a:rPr lang="en-US" dirty="0" err="1"/>
              <a:t>Dilithium</a:t>
            </a:r>
            <a:endParaRPr lang="en-US" dirty="0"/>
          </a:p>
          <a:p>
            <a:pPr lvl="1" algn="just">
              <a:buFont typeface="Wingdings" pitchFamily="2" charset="2"/>
              <a:buChar char="§"/>
            </a:pPr>
            <a:r>
              <a:rPr lang="en-US" dirty="0"/>
              <a:t>FALCON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dirty="0"/>
              <a:t>SPHINCS+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8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Conclusion</a:t>
            </a:r>
          </a:p>
        </p:txBody>
      </p:sp>
      <p:pic>
        <p:nvPicPr>
          <p:cNvPr id="8" name="Content Placeholder 7" descr="A close-up of a newspaper&#10;&#10;Description automatically generated">
            <a:extLst>
              <a:ext uri="{FF2B5EF4-FFF2-40B4-BE49-F238E27FC236}">
                <a16:creationId xmlns:a16="http://schemas.microsoft.com/office/drawing/2014/main" id="{B45AF513-9CB4-8C0A-BF8F-073EA7D45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4791"/>
            <a:ext cx="8600292" cy="413500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59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Conclusion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Content Placeholder 6" descr="A white airplane in the air&#10;&#10;Description automatically generated">
            <a:extLst>
              <a:ext uri="{FF2B5EF4-FFF2-40B4-BE49-F238E27FC236}">
                <a16:creationId xmlns:a16="http://schemas.microsoft.com/office/drawing/2014/main" id="{9AABE0D8-BD9B-EA2A-5C88-CE1142F7C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600200"/>
            <a:ext cx="6477000" cy="4193741"/>
          </a:xfrm>
        </p:spPr>
      </p:pic>
    </p:spTree>
    <p:extLst>
      <p:ext uri="{BB962C8B-B14F-4D97-AF65-F5344CB8AC3E}">
        <p14:creationId xmlns:p14="http://schemas.microsoft.com/office/powerpoint/2010/main" val="290670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Symmetric-Key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Symmetric-Key Encryption.mp4">
            <a:hlinkClick r:id="" action="ppaction://media"/>
            <a:extLst>
              <a:ext uri="{FF2B5EF4-FFF2-40B4-BE49-F238E27FC236}">
                <a16:creationId xmlns:a16="http://schemas.microsoft.com/office/drawing/2014/main" id="{DFDFF922-A363-DB4B-0EF3-5F46383163D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29815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9943A-6FB9-2A2C-8289-78E51715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Quantum Computing</a:t>
            </a:r>
          </a:p>
        </p:txBody>
      </p:sp>
      <p:pic>
        <p:nvPicPr>
          <p:cNvPr id="7" name="Content Placeholder 6" descr="A computer hardware and a machine&#10;&#10;Description automatically generated with medium confidence">
            <a:extLst>
              <a:ext uri="{FF2B5EF4-FFF2-40B4-BE49-F238E27FC236}">
                <a16:creationId xmlns:a16="http://schemas.microsoft.com/office/drawing/2014/main" id="{1DA0F740-60B5-363F-9AF3-96448E7CFE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9296"/>
            <a:ext cx="4038600" cy="2307771"/>
          </a:xfrm>
        </p:spPr>
      </p:pic>
      <p:pic>
        <p:nvPicPr>
          <p:cNvPr id="9" name="Content Placeholder 8" descr="A group of people in a science lab&#10;&#10;Description automatically generated">
            <a:extLst>
              <a:ext uri="{FF2B5EF4-FFF2-40B4-BE49-F238E27FC236}">
                <a16:creationId xmlns:a16="http://schemas.microsoft.com/office/drawing/2014/main" id="{CAEA6EEB-F2E5-4023-A732-698C8CB0CA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09296"/>
            <a:ext cx="4038600" cy="230777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23053-346A-9727-C1E0-CFE34C95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54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IN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Montanaro</a:t>
            </a:r>
            <a:r>
              <a:rPr lang="en-IN" b="1" i="0" u="none" strike="noStrike" dirty="0">
                <a:solidFill>
                  <a:srgbClr val="374151"/>
                </a:solidFill>
                <a:effectLst/>
                <a:latin typeface="Söhne"/>
              </a:rPr>
              <a:t>, A., &amp; Pallister, S. (2020).</a:t>
            </a:r>
            <a:r>
              <a:rPr lang="en-IN" b="0" i="0" u="none" strike="noStrike" dirty="0">
                <a:solidFill>
                  <a:srgbClr val="374151"/>
                </a:solidFill>
                <a:effectLst/>
                <a:latin typeface="Söhne"/>
              </a:rPr>
              <a:t> "Quantum Algorithms: An Overview." </a:t>
            </a:r>
            <a:r>
              <a:rPr lang="en-IN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npj</a:t>
            </a:r>
            <a:r>
              <a:rPr lang="en-IN" b="0" i="0" u="none" strike="noStrike" dirty="0">
                <a:solidFill>
                  <a:srgbClr val="374151"/>
                </a:solidFill>
                <a:effectLst/>
                <a:latin typeface="Söhne"/>
              </a:rPr>
              <a:t> Quantum Information, 6, 1-8.</a:t>
            </a:r>
          </a:p>
          <a:p>
            <a:pPr algn="l">
              <a:buFont typeface="+mj-lt"/>
              <a:buAutoNum type="arabicPeriod"/>
            </a:pPr>
            <a:r>
              <a:rPr lang="en-IN" b="1" i="0" u="none" strike="noStrike" dirty="0">
                <a:solidFill>
                  <a:srgbClr val="374151"/>
                </a:solidFill>
                <a:effectLst/>
                <a:latin typeface="Söhne"/>
              </a:rPr>
              <a:t>Chen, L., et al. (2020).</a:t>
            </a:r>
            <a:r>
              <a:rPr lang="en-IN" b="0" i="0" u="none" strike="noStrike" dirty="0">
                <a:solidFill>
                  <a:srgbClr val="374151"/>
                </a:solidFill>
                <a:effectLst/>
                <a:latin typeface="Söhne"/>
              </a:rPr>
              <a:t> "Report on Post-Quantum Cryptography." US Department of Commerce, National Institute of Standards and Technology. </a:t>
            </a:r>
            <a:r>
              <a:rPr lang="en-IN" b="0" i="1" u="none" strike="noStrike" dirty="0">
                <a:solidFill>
                  <a:srgbClr val="374151"/>
                </a:solidFill>
                <a:effectLst/>
                <a:latin typeface="Söhne"/>
                <a:hlinkClick r:id="rId2"/>
              </a:rPr>
              <a:t>https://csrc.nist.gov/publications/detail/nistir/8105/final</a:t>
            </a:r>
            <a:endParaRPr lang="en-IN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Gyongyosi</a:t>
            </a:r>
            <a:r>
              <a:rPr lang="en-IN" b="1" i="0" u="none" strike="noStrike" dirty="0">
                <a:solidFill>
                  <a:srgbClr val="374151"/>
                </a:solidFill>
                <a:effectLst/>
                <a:latin typeface="Söhne"/>
              </a:rPr>
              <a:t>, L., &amp; </a:t>
            </a:r>
            <a:r>
              <a:rPr lang="en-IN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Imre</a:t>
            </a:r>
            <a:r>
              <a:rPr lang="en-IN" b="1" i="0" u="none" strike="noStrike" dirty="0">
                <a:solidFill>
                  <a:srgbClr val="374151"/>
                </a:solidFill>
                <a:effectLst/>
                <a:latin typeface="Söhne"/>
              </a:rPr>
              <a:t>, S. (2020).</a:t>
            </a:r>
            <a:r>
              <a:rPr lang="en-IN" b="0" i="0" u="none" strike="noStrike" dirty="0">
                <a:solidFill>
                  <a:srgbClr val="374151"/>
                </a:solidFill>
                <a:effectLst/>
                <a:latin typeface="Söhne"/>
              </a:rPr>
              <a:t> "A Survey on Quantum Computing Technology." Computer Science Review, 36, 100246.</a:t>
            </a:r>
          </a:p>
          <a:p>
            <a:pPr algn="l">
              <a:buFont typeface="+mj-lt"/>
              <a:buAutoNum type="arabicPeriod"/>
            </a:pPr>
            <a:r>
              <a:rPr lang="en-IN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Roetteler</a:t>
            </a:r>
            <a:r>
              <a:rPr lang="en-IN" b="1" i="0" u="none" strike="noStrike" dirty="0">
                <a:solidFill>
                  <a:srgbClr val="374151"/>
                </a:solidFill>
                <a:effectLst/>
                <a:latin typeface="Söhne"/>
              </a:rPr>
              <a:t>, M., &amp; </a:t>
            </a:r>
            <a:r>
              <a:rPr lang="en-IN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Steinwandt</a:t>
            </a:r>
            <a:r>
              <a:rPr lang="en-IN" b="1" i="0" u="none" strike="noStrike" dirty="0">
                <a:solidFill>
                  <a:srgbClr val="374151"/>
                </a:solidFill>
                <a:effectLst/>
                <a:latin typeface="Söhne"/>
              </a:rPr>
              <a:t>, R. (2021).</a:t>
            </a:r>
            <a:r>
              <a:rPr lang="en-IN" b="0" i="0" u="none" strike="noStrike" dirty="0">
                <a:solidFill>
                  <a:srgbClr val="374151"/>
                </a:solidFill>
                <a:effectLst/>
                <a:latin typeface="Söhne"/>
              </a:rPr>
              <a:t> "Post-Quantum Cryptography: State of the Art." Journal of Cryptology, 34(1), 1-3.</a:t>
            </a:r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N" b="1" i="0" u="none" strike="noStrike" dirty="0">
                <a:solidFill>
                  <a:srgbClr val="374151"/>
                </a:solidFill>
                <a:effectLst/>
                <a:latin typeface="Söhne"/>
              </a:rPr>
              <a:t>How </a:t>
            </a:r>
            <a:r>
              <a:rPr lang="en-IN" b="1" dirty="0">
                <a:solidFill>
                  <a:srgbClr val="374151"/>
                </a:solidFill>
                <a:latin typeface="Söhne"/>
              </a:rPr>
              <a:t>Quantum Computers Break The Internet… Starting Now </a:t>
            </a:r>
            <a:r>
              <a:rPr lang="en-IN" b="1" i="0" u="none" strike="noStrike" dirty="0" err="1">
                <a:solidFill>
                  <a:srgbClr val="374151"/>
                </a:solidFill>
                <a:effectLst/>
                <a:latin typeface="Söhne"/>
              </a:rPr>
              <a:t>Veritasium</a:t>
            </a:r>
            <a:r>
              <a:rPr lang="en-IN" b="1" i="0" u="none" strike="noStrike" dirty="0">
                <a:solidFill>
                  <a:srgbClr val="374151"/>
                </a:solidFill>
                <a:effectLst/>
                <a:latin typeface="Söhne"/>
              </a:rPr>
              <a:t> (2023). </a:t>
            </a:r>
            <a:r>
              <a:rPr lang="en-IN" sz="3100" i="1" u="sng" dirty="0">
                <a:solidFill>
                  <a:srgbClr val="374151"/>
                </a:solidFill>
                <a:latin typeface="Söhne"/>
              </a:rPr>
              <a:t>https://</a:t>
            </a:r>
            <a:r>
              <a:rPr lang="en-IN" sz="3100" i="1" u="sng" dirty="0" err="1">
                <a:solidFill>
                  <a:srgbClr val="374151"/>
                </a:solidFill>
                <a:latin typeface="Söhne"/>
              </a:rPr>
              <a:t>www.youtube.com</a:t>
            </a:r>
            <a:r>
              <a:rPr lang="en-IN" sz="3100" i="1" u="sng" dirty="0">
                <a:solidFill>
                  <a:srgbClr val="374151"/>
                </a:solidFill>
                <a:latin typeface="Söhne"/>
              </a:rPr>
              <a:t>/</a:t>
            </a:r>
            <a:r>
              <a:rPr lang="en-IN" sz="3100" i="1" u="sng" dirty="0" err="1">
                <a:solidFill>
                  <a:srgbClr val="374151"/>
                </a:solidFill>
                <a:latin typeface="Söhne"/>
              </a:rPr>
              <a:t>watch?v</a:t>
            </a:r>
            <a:r>
              <a:rPr lang="en-IN" sz="3100" i="1" u="sng" dirty="0">
                <a:solidFill>
                  <a:srgbClr val="374151"/>
                </a:solidFill>
                <a:latin typeface="Söhne"/>
              </a:rPr>
              <a:t>=-UrdExQW0cs</a:t>
            </a:r>
            <a:endParaRPr lang="en-US" sz="3100" i="1" u="sng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591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6B82-761E-E051-193F-8A991C61A7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A6DA6-EF01-A43F-1201-37A91B565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Public Asymmetric-Key Encryption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Content Placeholder 7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E25CECF2-F12A-CA8C-B723-ED1035A1B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7244"/>
            <a:ext cx="8229600" cy="4031874"/>
          </a:xfrm>
        </p:spPr>
      </p:pic>
    </p:spTree>
    <p:extLst>
      <p:ext uri="{BB962C8B-B14F-4D97-AF65-F5344CB8AC3E}">
        <p14:creationId xmlns:p14="http://schemas.microsoft.com/office/powerpoint/2010/main" val="311845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Public Asymmetric-Key Encryption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Content Placeholder 6" descr="A group of men posing for a photo&#10;&#10;Description automatically generated">
            <a:extLst>
              <a:ext uri="{FF2B5EF4-FFF2-40B4-BE49-F238E27FC236}">
                <a16:creationId xmlns:a16="http://schemas.microsoft.com/office/drawing/2014/main" id="{67A10F5E-C846-55F6-CC01-E741F036D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b="9085"/>
          <a:stretch/>
        </p:blipFill>
        <p:spPr>
          <a:xfrm>
            <a:off x="951230" y="1828799"/>
            <a:ext cx="7241540" cy="3886201"/>
          </a:xfrm>
        </p:spPr>
      </p:pic>
    </p:spTree>
    <p:extLst>
      <p:ext uri="{BB962C8B-B14F-4D97-AF65-F5344CB8AC3E}">
        <p14:creationId xmlns:p14="http://schemas.microsoft.com/office/powerpoint/2010/main" val="206793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RSA Encryption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RSA Encryption.mp4">
            <a:hlinkClick r:id="" action="ppaction://media"/>
            <a:extLst>
              <a:ext uri="{FF2B5EF4-FFF2-40B4-BE49-F238E27FC236}">
                <a16:creationId xmlns:a16="http://schemas.microsoft.com/office/drawing/2014/main" id="{CB395595-2C34-F76C-EF1E-F8068AAB0B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84118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dirty="0"/>
              <a:t>RSA Encryption-Factoring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E371-8602-434E-A03A-183DD7E4EEA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Content Placeholder 7" descr="A black and white rectangular text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8C9380D-C146-C5D4-2ED4-73EF9FE1B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1574"/>
            <a:ext cx="8229600" cy="286321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935A7D-4DC7-05FD-DA28-D6E50F2A23E9}"/>
              </a:ext>
            </a:extLst>
          </p:cNvPr>
          <p:cNvSpPr txBox="1"/>
          <p:nvPr/>
        </p:nvSpPr>
        <p:spPr>
          <a:xfrm>
            <a:off x="2993623" y="1752600"/>
            <a:ext cx="315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300 Digits LONG!!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CCEDB-DDBB-F836-AFE4-6B9F94FE36CD}"/>
              </a:ext>
            </a:extLst>
          </p:cNvPr>
          <p:cNvSpPr txBox="1"/>
          <p:nvPr/>
        </p:nvSpPr>
        <p:spPr>
          <a:xfrm>
            <a:off x="487326" y="5563959"/>
            <a:ext cx="8444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Takes 16 Million Years for modern-day SUPERCOMPUTER</a:t>
            </a:r>
          </a:p>
        </p:txBody>
      </p:sp>
    </p:spTree>
    <p:extLst>
      <p:ext uri="{BB962C8B-B14F-4D97-AF65-F5344CB8AC3E}">
        <p14:creationId xmlns:p14="http://schemas.microsoft.com/office/powerpoint/2010/main" val="4245317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438</Words>
  <Application>Microsoft Macintosh PowerPoint</Application>
  <PresentationFormat>On-screen Show (4:3)</PresentationFormat>
  <Paragraphs>139</Paragraphs>
  <Slides>52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Söhne</vt:lpstr>
      <vt:lpstr>Wingdings</vt:lpstr>
      <vt:lpstr>Office Theme</vt:lpstr>
      <vt:lpstr>Emerging Trends in Quantum Computing And Cryptography</vt:lpstr>
      <vt:lpstr>Outline</vt:lpstr>
      <vt:lpstr>Existing Motivation</vt:lpstr>
      <vt:lpstr>Symmetric-Key Algorithm</vt:lpstr>
      <vt:lpstr>Symmetric-Key Algorithm</vt:lpstr>
      <vt:lpstr>Public Asymmetric-Key Encryption</vt:lpstr>
      <vt:lpstr>Public Asymmetric-Key Encryption</vt:lpstr>
      <vt:lpstr>RSA Encryption</vt:lpstr>
      <vt:lpstr>RSA Encryption-Factoring</vt:lpstr>
      <vt:lpstr>Classical Bits</vt:lpstr>
      <vt:lpstr>Quantum Bits - Qubits</vt:lpstr>
      <vt:lpstr>Superposition</vt:lpstr>
      <vt:lpstr>Superposition</vt:lpstr>
      <vt:lpstr>Superposition</vt:lpstr>
      <vt:lpstr>Measurement</vt:lpstr>
      <vt:lpstr>Measurement</vt:lpstr>
      <vt:lpstr>Shor’s Algorithm</vt:lpstr>
      <vt:lpstr>Shor’s Algorithm</vt:lpstr>
      <vt:lpstr>Fourier Transform</vt:lpstr>
      <vt:lpstr>Fourier Transform</vt:lpstr>
      <vt:lpstr> Quantum Fourier Transform</vt:lpstr>
      <vt:lpstr> Quantum Fourier Transform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General Number Field Sieve</vt:lpstr>
      <vt:lpstr>Solution</vt:lpstr>
      <vt:lpstr>Solution</vt:lpstr>
      <vt:lpstr>Solution</vt:lpstr>
      <vt:lpstr> Quantum Fourier Transform</vt:lpstr>
      <vt:lpstr>Decryption</vt:lpstr>
      <vt:lpstr>Decryption</vt:lpstr>
      <vt:lpstr>Quantum-Proofing</vt:lpstr>
      <vt:lpstr>Quantum-Proofing Algorithms</vt:lpstr>
      <vt:lpstr>Conclusion</vt:lpstr>
      <vt:lpstr>Conclusion</vt:lpstr>
      <vt:lpstr>Future of Quantum Computing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Title</dc:title>
  <dc:creator>IIITM-K</dc:creator>
  <cp:lastModifiedBy>Rohan Chandrashekar</cp:lastModifiedBy>
  <cp:revision>15</cp:revision>
  <dcterms:created xsi:type="dcterms:W3CDTF">2015-11-18T04:42:35Z</dcterms:created>
  <dcterms:modified xsi:type="dcterms:W3CDTF">2023-12-18T10:05:15Z</dcterms:modified>
</cp:coreProperties>
</file>